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  <p:sldMasterId id="2147483683" r:id="rId3"/>
  </p:sldMasterIdLst>
  <p:notesMasterIdLst>
    <p:notesMasterId r:id="rId26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</p:sldIdLst>
  <p:sldSz cx="9144000" cy="5143500" type="screen16x9"/>
  <p:notesSz cx="6858000" cy="9144000"/>
  <p:embeddedFontLst>
    <p:embeddedFont>
      <p:font typeface="Average" panose="020B0604020202020204" charset="0"/>
      <p:regular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Oswald" panose="020B0604020202020204" charset="0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F87E8C5-EEA6-4712-A09E-548EA348A622}">
  <a:tblStyle styleId="{8F87E8C5-EEA6-4712-A09E-548EA348A62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235" y="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6.fntdata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font" Target="fonts/font2.fntdata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gif>
</file>

<file path=ppt/media/image38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a85346f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a85346fc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Dorb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5a85346fce_0_6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5a85346fce_0_6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5a85346fce_0_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5a85346fce_0_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Carlitos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5a85346fce_0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5a85346fce_0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Rodrigo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a8b135554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5a8b135554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5a85346fce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5a85346fce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5aa523a96c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5aa523a96c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5a85346fce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5a85346fce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Mau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5a85346fce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5a85346fce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Mau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5a85346fce_1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5a85346fce_1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5a85346fce_0_6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5a85346fce_0_6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a85346fce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a85346fce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Carlitos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5a85346fce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5a85346fce_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5a85346fce_0_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5a85346fce_0_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Darb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5a8b135554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5a8b135554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5a85346fce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5a85346fce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a85346fce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Dorb</a:t>
            </a:r>
            <a:endParaRPr/>
          </a:p>
        </p:txBody>
      </p:sp>
      <p:sp>
        <p:nvSpPr>
          <p:cNvPr id="177" name="Google Shape;177;g5a85346fce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5a85346fce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Dorb</a:t>
            </a:r>
            <a:endParaRPr/>
          </a:p>
        </p:txBody>
      </p:sp>
      <p:sp>
        <p:nvSpPr>
          <p:cNvPr id="199" name="Google Shape;199;g5a85346fce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5a85346fce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5a85346fce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5a85346fce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5a85346fce_0_4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Carlitos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5a8b135554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5a8b135554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5a8b135554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5a8b135554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14"/>
          <p:cNvGrpSpPr/>
          <p:nvPr/>
        </p:nvGrpSpPr>
        <p:grpSpPr>
          <a:xfrm>
            <a:off x="4350277" y="2855378"/>
            <a:ext cx="443589" cy="105632"/>
            <a:chOff x="4137525" y="2915950"/>
            <a:chExt cx="869100" cy="207000"/>
          </a:xfrm>
        </p:grpSpPr>
        <p:sp>
          <p:nvSpPr>
            <p:cNvPr id="56" name="Google Shape;56;p14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14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6" name="Google Shape;86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7" name="Google Shape;87;p21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93" name="Google Shape;93;p2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oogle Shape;105;p26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06" name="Google Shape;106;p26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6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6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26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0" name="Google Shape;110;p26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1" name="Google Shape;111;p2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7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4" name="Google Shape;114;p2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2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22" name="Google Shape;122;p2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23" name="Google Shape;123;p2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3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9" name="Google Shape;129;p3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30" name="Google Shape;130;p3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2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3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3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6" name="Google Shape;136;p33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7" name="Google Shape;137;p33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8" name="Google Shape;138;p33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3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3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143" name="Google Shape;143;p3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5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6" name="Google Shape;146;p35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7" name="Google Shape;147;p3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2" name="Google Shape;102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03" name="Google Shape;103;p2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4kutwEoyEWA0qTjcV-MLpJVHZCmvFTB8/view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38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7"/>
          <p:cNvSpPr txBox="1">
            <a:spLocks noGrp="1"/>
          </p:cNvSpPr>
          <p:nvPr>
            <p:ph type="ctrTitle"/>
          </p:nvPr>
        </p:nvSpPr>
        <p:spPr>
          <a:xfrm>
            <a:off x="573150" y="1783663"/>
            <a:ext cx="7997700" cy="7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Instrumentación, Optimización Estructural y Fabricación de vehículo con capacidades de autonomía a escala de bajo costo.</a:t>
            </a:r>
            <a:endParaRPr sz="2400"/>
          </a:p>
        </p:txBody>
      </p:sp>
      <p:sp>
        <p:nvSpPr>
          <p:cNvPr id="155" name="Google Shape;155;p37"/>
          <p:cNvSpPr txBox="1">
            <a:spLocks noGrp="1"/>
          </p:cNvSpPr>
          <p:nvPr>
            <p:ph type="subTitle" idx="1"/>
          </p:nvPr>
        </p:nvSpPr>
        <p:spPr>
          <a:xfrm>
            <a:off x="139025" y="3029100"/>
            <a:ext cx="8854500" cy="18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Integrantes :                                                           Asesor(es):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Mauricio Israel Delgado Vidal    339878 IMT        		Antonio Martínez Torteya, Ph.D. 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Carlos Arizpe Bautista                 542800 IDA                      José María Celaya  Padilla, Ph.D. 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Rodrigo Antonio García García   192376 IMT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San Pedro Garza García, N. L., a 3 de Abril de 2019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 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156" name="Google Shape;15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4250" y="-12"/>
            <a:ext cx="1809750" cy="8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7"/>
          <p:cNvSpPr txBox="1"/>
          <p:nvPr/>
        </p:nvSpPr>
        <p:spPr>
          <a:xfrm>
            <a:off x="2585250" y="86625"/>
            <a:ext cx="3973500" cy="16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UNIVERSIDAD DE MONTERREY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ESCUELA DE INGENIERÍA Y TECNOLOGÍAS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DEPARTAMENTO  DE INGENIERÍA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58" name="Google Shape;15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515975" cy="129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Bases para sensores </a:t>
            </a:r>
            <a:endParaRPr/>
          </a:p>
        </p:txBody>
      </p:sp>
      <p:sp>
        <p:nvSpPr>
          <p:cNvPr id="260" name="Google Shape;260;p46"/>
          <p:cNvSpPr txBox="1">
            <a:spLocks noGrp="1"/>
          </p:cNvSpPr>
          <p:nvPr>
            <p:ph type="body" idx="1"/>
          </p:nvPr>
        </p:nvSpPr>
        <p:spPr>
          <a:xfrm>
            <a:off x="311700" y="3974875"/>
            <a:ext cx="8520600" cy="97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s">
                <a:solidFill>
                  <a:srgbClr val="FFFFFF"/>
                </a:solidFill>
              </a:rPr>
              <a:t>Aditamentos para la fácil colocación de los sensores.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61" name="Google Shape;26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68601"/>
            <a:ext cx="3209126" cy="248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9176" y="1168600"/>
            <a:ext cx="2105626" cy="248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24800" y="1168600"/>
            <a:ext cx="3209126" cy="19630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Dirección inicial vs. Prototipo</a:t>
            </a:r>
            <a:endParaRPr/>
          </a:p>
        </p:txBody>
      </p:sp>
      <p:pic>
        <p:nvPicPr>
          <p:cNvPr id="269" name="Google Shape;269;p47"/>
          <p:cNvPicPr preferRelativeResize="0"/>
          <p:nvPr/>
        </p:nvPicPr>
        <p:blipFill rotWithShape="1">
          <a:blip r:embed="rId3">
            <a:alphaModFix/>
          </a:blip>
          <a:srcRect l="7697"/>
          <a:stretch/>
        </p:blipFill>
        <p:spPr>
          <a:xfrm>
            <a:off x="311688" y="1240250"/>
            <a:ext cx="3469426" cy="2714024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47"/>
          <p:cNvSpPr/>
          <p:nvPr/>
        </p:nvSpPr>
        <p:spPr>
          <a:xfrm>
            <a:off x="3919400" y="2655475"/>
            <a:ext cx="336900" cy="325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47"/>
          <p:cNvSpPr txBox="1"/>
          <p:nvPr/>
        </p:nvSpPr>
        <p:spPr>
          <a:xfrm>
            <a:off x="311700" y="4176800"/>
            <a:ext cx="3371100" cy="7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rage"/>
              <a:buChar char="●"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Frágil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rage"/>
              <a:buChar char="●"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Diseño complejo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72" name="Google Shape;272;p47"/>
          <p:cNvSpPr txBox="1"/>
          <p:nvPr/>
        </p:nvSpPr>
        <p:spPr>
          <a:xfrm>
            <a:off x="4660125" y="4125775"/>
            <a:ext cx="4028100" cy="6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rage"/>
              <a:buChar char="●"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Ensamble sencillo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rage"/>
              <a:buChar char="●"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Robusto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73" name="Google Shape;273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6525" y="1466675"/>
            <a:ext cx="4735301" cy="22101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Modelo inicial vs. Prototipo </a:t>
            </a:r>
            <a:endParaRPr/>
          </a:p>
        </p:txBody>
      </p:sp>
      <p:pic>
        <p:nvPicPr>
          <p:cNvPr id="279" name="Google Shape;27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83200"/>
            <a:ext cx="3455475" cy="2591601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8"/>
          <p:cNvSpPr/>
          <p:nvPr/>
        </p:nvSpPr>
        <p:spPr>
          <a:xfrm>
            <a:off x="3919400" y="2122525"/>
            <a:ext cx="336900" cy="325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1" name="Google Shape;28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3925" y="965972"/>
            <a:ext cx="3033174" cy="3026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9"/>
          <p:cNvSpPr txBox="1">
            <a:spLocks noGrp="1"/>
          </p:cNvSpPr>
          <p:nvPr>
            <p:ph type="title"/>
          </p:nvPr>
        </p:nvSpPr>
        <p:spPr>
          <a:xfrm>
            <a:off x="173350" y="130650"/>
            <a:ext cx="2593200" cy="5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CAD Completo </a:t>
            </a:r>
            <a:endParaRPr/>
          </a:p>
        </p:txBody>
      </p:sp>
      <p:pic>
        <p:nvPicPr>
          <p:cNvPr id="287" name="Google Shape;28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350" y="909500"/>
            <a:ext cx="4741051" cy="2895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3601" y="694988"/>
            <a:ext cx="3708275" cy="3324485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49"/>
          <p:cNvSpPr txBox="1"/>
          <p:nvPr/>
        </p:nvSpPr>
        <p:spPr>
          <a:xfrm>
            <a:off x="6114106" y="4187750"/>
            <a:ext cx="2437500" cy="4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Bottom View</a:t>
            </a:r>
            <a:endParaRPr sz="1800" b="1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0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Estacionamiento Paralelo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Posicionamiento de sensores </a:t>
            </a:r>
            <a:endParaRPr/>
          </a:p>
        </p:txBody>
      </p:sp>
      <p:pic>
        <p:nvPicPr>
          <p:cNvPr id="300" name="Google Shape;30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300" y="1017725"/>
            <a:ext cx="5946012" cy="3820977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51"/>
          <p:cNvSpPr txBox="1"/>
          <p:nvPr/>
        </p:nvSpPr>
        <p:spPr>
          <a:xfrm>
            <a:off x="6760675" y="1291500"/>
            <a:ext cx="258300" cy="269400"/>
          </a:xfrm>
          <a:prstGeom prst="rect">
            <a:avLst/>
          </a:prstGeom>
          <a:solidFill>
            <a:srgbClr val="674EA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02" name="Google Shape;302;p51"/>
          <p:cNvSpPr txBox="1"/>
          <p:nvPr/>
        </p:nvSpPr>
        <p:spPr>
          <a:xfrm>
            <a:off x="6760675" y="1713425"/>
            <a:ext cx="258300" cy="269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03" name="Google Shape;303;p51"/>
          <p:cNvSpPr txBox="1"/>
          <p:nvPr/>
        </p:nvSpPr>
        <p:spPr>
          <a:xfrm>
            <a:off x="7108825" y="1150200"/>
            <a:ext cx="18531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Sensores Ultrasónicos</a:t>
            </a:r>
            <a:endParaRPr b="1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04" name="Google Shape;304;p51"/>
          <p:cNvSpPr txBox="1"/>
          <p:nvPr/>
        </p:nvSpPr>
        <p:spPr>
          <a:xfrm>
            <a:off x="7108825" y="1642775"/>
            <a:ext cx="18531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Sensores IR</a:t>
            </a:r>
            <a:endParaRPr b="1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850" y="190975"/>
            <a:ext cx="2892426" cy="141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2275" y="190975"/>
            <a:ext cx="2545531" cy="141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19800" y="190975"/>
            <a:ext cx="2957349" cy="141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5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1756550"/>
            <a:ext cx="2892425" cy="1415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5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97225" y="1756550"/>
            <a:ext cx="2545525" cy="142961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5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895150" y="1756552"/>
            <a:ext cx="2545526" cy="1421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5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2400" y="3338551"/>
            <a:ext cx="2892426" cy="1564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5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197225" y="3338549"/>
            <a:ext cx="2273249" cy="1564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Lectura y despliegue de información en tiempo real</a:t>
            </a:r>
            <a:endParaRPr/>
          </a:p>
        </p:txBody>
      </p:sp>
      <p:pic>
        <p:nvPicPr>
          <p:cNvPr id="322" name="Google Shape;322;p53"/>
          <p:cNvPicPr preferRelativeResize="0"/>
          <p:nvPr/>
        </p:nvPicPr>
        <p:blipFill rotWithShape="1">
          <a:blip r:embed="rId3">
            <a:alphaModFix/>
          </a:blip>
          <a:srcRect r="2695" b="51728"/>
          <a:stretch/>
        </p:blipFill>
        <p:spPr>
          <a:xfrm>
            <a:off x="0" y="1017725"/>
            <a:ext cx="2590350" cy="234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53"/>
          <p:cNvPicPr preferRelativeResize="0"/>
          <p:nvPr/>
        </p:nvPicPr>
        <p:blipFill rotWithShape="1">
          <a:blip r:embed="rId4">
            <a:alphaModFix/>
          </a:blip>
          <a:srcRect r="50000" b="56625"/>
          <a:stretch/>
        </p:blipFill>
        <p:spPr>
          <a:xfrm>
            <a:off x="2699538" y="1053463"/>
            <a:ext cx="2940850" cy="2269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49575" y="1080601"/>
            <a:ext cx="3448525" cy="1415598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53"/>
          <p:cNvSpPr/>
          <p:nvPr/>
        </p:nvSpPr>
        <p:spPr>
          <a:xfrm>
            <a:off x="403975" y="4063475"/>
            <a:ext cx="2301300" cy="628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Raspberry Pi 3 B+</a:t>
            </a:r>
            <a:endParaRPr/>
          </a:p>
        </p:txBody>
      </p:sp>
      <p:sp>
        <p:nvSpPr>
          <p:cNvPr id="326" name="Google Shape;326;p53"/>
          <p:cNvSpPr/>
          <p:nvPr/>
        </p:nvSpPr>
        <p:spPr>
          <a:xfrm>
            <a:off x="5559213" y="4063475"/>
            <a:ext cx="1155600" cy="628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Ordenador</a:t>
            </a:r>
            <a:endParaRPr/>
          </a:p>
        </p:txBody>
      </p:sp>
      <p:sp>
        <p:nvSpPr>
          <p:cNvPr id="327" name="Google Shape;327;p53"/>
          <p:cNvSpPr/>
          <p:nvPr/>
        </p:nvSpPr>
        <p:spPr>
          <a:xfrm>
            <a:off x="3322538" y="4063475"/>
            <a:ext cx="1619400" cy="628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Wi-Fi</a:t>
            </a:r>
            <a:endParaRPr/>
          </a:p>
        </p:txBody>
      </p:sp>
      <p:cxnSp>
        <p:nvCxnSpPr>
          <p:cNvPr id="328" name="Google Shape;328;p53"/>
          <p:cNvCxnSpPr>
            <a:endCxn id="327" idx="1"/>
          </p:cNvCxnSpPr>
          <p:nvPr/>
        </p:nvCxnSpPr>
        <p:spPr>
          <a:xfrm>
            <a:off x="2615438" y="4377875"/>
            <a:ext cx="707100" cy="0"/>
          </a:xfrm>
          <a:prstGeom prst="straightConnector1">
            <a:avLst/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29" name="Google Shape;329;p53"/>
          <p:cNvCxnSpPr>
            <a:endCxn id="326" idx="1"/>
          </p:cNvCxnSpPr>
          <p:nvPr/>
        </p:nvCxnSpPr>
        <p:spPr>
          <a:xfrm>
            <a:off x="4941813" y="4377875"/>
            <a:ext cx="617400" cy="0"/>
          </a:xfrm>
          <a:prstGeom prst="straightConnector1">
            <a:avLst/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30" name="Google Shape;330;p53"/>
          <p:cNvSpPr txBox="1"/>
          <p:nvPr/>
        </p:nvSpPr>
        <p:spPr>
          <a:xfrm>
            <a:off x="1735375" y="3358800"/>
            <a:ext cx="2137800" cy="4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Sensor Infrarrojo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31" name="Google Shape;331;p53"/>
          <p:cNvSpPr txBox="1"/>
          <p:nvPr/>
        </p:nvSpPr>
        <p:spPr>
          <a:xfrm>
            <a:off x="6404938" y="2630900"/>
            <a:ext cx="2137800" cy="4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Sensor Ultrasónico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Área de sensor ultrasónico</a:t>
            </a:r>
            <a:endParaRPr/>
          </a:p>
        </p:txBody>
      </p:sp>
      <p:sp>
        <p:nvSpPr>
          <p:cNvPr id="337" name="Google Shape;337;p5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38" name="Google Shape;338;p54"/>
          <p:cNvPicPr preferRelativeResize="0"/>
          <p:nvPr/>
        </p:nvPicPr>
        <p:blipFill rotWithShape="1">
          <a:blip r:embed="rId3">
            <a:alphaModFix/>
          </a:blip>
          <a:srcRect l="10152"/>
          <a:stretch/>
        </p:blipFill>
        <p:spPr>
          <a:xfrm>
            <a:off x="5356050" y="1152475"/>
            <a:ext cx="3271999" cy="229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54"/>
          <p:cNvPicPr preferRelativeResize="0"/>
          <p:nvPr/>
        </p:nvPicPr>
        <p:blipFill rotWithShape="1">
          <a:blip r:embed="rId4">
            <a:alphaModFix/>
          </a:blip>
          <a:srcRect l="25169" t="52698" r="37962" b="26568"/>
          <a:stretch/>
        </p:blipFill>
        <p:spPr>
          <a:xfrm>
            <a:off x="311700" y="1426063"/>
            <a:ext cx="4135524" cy="1307576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54"/>
          <p:cNvSpPr txBox="1"/>
          <p:nvPr/>
        </p:nvSpPr>
        <p:spPr>
          <a:xfrm>
            <a:off x="396600" y="3073700"/>
            <a:ext cx="38916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rage"/>
              <a:buChar char="●"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Mapeo del área del sensor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rage"/>
              <a:buChar char="●"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16 cm en su parte más ancha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rage"/>
              <a:buChar char="●"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Esta área mapeada llego hasta 80 cm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41" name="Google Shape;341;p54"/>
          <p:cNvSpPr txBox="1"/>
          <p:nvPr/>
        </p:nvSpPr>
        <p:spPr>
          <a:xfrm>
            <a:off x="5490525" y="3730575"/>
            <a:ext cx="3137400" cy="11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rage"/>
              <a:buChar char="●"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Arreglo de los 3 sensores angulados a 30 grados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rage"/>
              <a:buChar char="●"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Campo de visión de aproximadamente 60 grados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Detección de obstáculos</a:t>
            </a:r>
            <a:endParaRPr/>
          </a:p>
        </p:txBody>
      </p:sp>
      <p:pic>
        <p:nvPicPr>
          <p:cNvPr id="347" name="Google Shape;347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4863" y="1069500"/>
            <a:ext cx="6774271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8"/>
          <p:cNvSpPr txBox="1">
            <a:spLocks noGrp="1"/>
          </p:cNvSpPr>
          <p:nvPr>
            <p:ph type="title"/>
          </p:nvPr>
        </p:nvSpPr>
        <p:spPr>
          <a:xfrm>
            <a:off x="362025" y="80775"/>
            <a:ext cx="234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Contexto</a:t>
            </a:r>
            <a:endParaRPr/>
          </a:p>
        </p:txBody>
      </p:sp>
      <p:pic>
        <p:nvPicPr>
          <p:cNvPr id="164" name="Google Shape;16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425" y="653475"/>
            <a:ext cx="1897925" cy="2226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9775" y="570325"/>
            <a:ext cx="2543439" cy="1804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08800" y="653475"/>
            <a:ext cx="2904751" cy="2047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1437" y="3200775"/>
            <a:ext cx="2811487" cy="180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65600" y="3136701"/>
            <a:ext cx="4784450" cy="180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Punto ciego</a:t>
            </a:r>
            <a:endParaRPr/>
          </a:p>
        </p:txBody>
      </p:sp>
      <p:sp>
        <p:nvSpPr>
          <p:cNvPr id="353" name="Google Shape;353;p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54" name="Google Shape;354;p56" title="Punto_Cieg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017725"/>
            <a:ext cx="6960200" cy="402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7"/>
          <p:cNvSpPr txBox="1">
            <a:spLocks noGrp="1"/>
          </p:cNvSpPr>
          <p:nvPr>
            <p:ph type="body" idx="1"/>
          </p:nvPr>
        </p:nvSpPr>
        <p:spPr>
          <a:xfrm>
            <a:off x="251550" y="450450"/>
            <a:ext cx="8640900" cy="42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b="1"/>
              <a:t>Costos</a:t>
            </a:r>
            <a:endParaRPr b="1"/>
          </a:p>
        </p:txBody>
      </p:sp>
      <p:graphicFrame>
        <p:nvGraphicFramePr>
          <p:cNvPr id="360" name="Google Shape;360;p57"/>
          <p:cNvGraphicFramePr/>
          <p:nvPr/>
        </p:nvGraphicFramePr>
        <p:xfrm>
          <a:off x="1105825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{8F87E8C5-EEA6-4712-A09E-548EA348A622}</a:tableStyleId>
              </a:tblPr>
              <a:tblGrid>
                <a:gridCol w="2005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87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87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87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2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rgbClr val="F3F3F3"/>
                          </a:solidFill>
                        </a:rPr>
                        <a:t>Artículo</a:t>
                      </a:r>
                      <a:endParaRPr b="1">
                        <a:solidFill>
                          <a:srgbClr val="F3F3F3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rgbClr val="F3F3F3"/>
                          </a:solidFill>
                        </a:rPr>
                        <a:t>Precio</a:t>
                      </a:r>
                      <a:endParaRPr b="1">
                        <a:solidFill>
                          <a:srgbClr val="F3F3F3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rgbClr val="F3F3F3"/>
                          </a:solidFill>
                        </a:rPr>
                        <a:t>Cantidad</a:t>
                      </a:r>
                      <a:endParaRPr b="1">
                        <a:solidFill>
                          <a:srgbClr val="F3F3F3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rgbClr val="F3F3F3"/>
                          </a:solidFill>
                        </a:rPr>
                        <a:t>Total</a:t>
                      </a:r>
                      <a:endParaRPr b="1">
                        <a:solidFill>
                          <a:srgbClr val="F3F3F3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rgbClr val="FFFFFF"/>
                          </a:solidFill>
                        </a:rPr>
                        <a:t>Raspberry Pi B3 +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$ 969.00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$969.00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rgbClr val="FFFFFF"/>
                          </a:solidFill>
                        </a:rPr>
                        <a:t>IR Sensors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$24.00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6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$156.00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5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rgbClr val="FFFFFF"/>
                          </a:solidFill>
                        </a:rPr>
                        <a:t>Sensores Ultrasónicos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$45.00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4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$180.00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2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rgbClr val="FFFFFF"/>
                          </a:solidFill>
                        </a:rPr>
                        <a:t>Llantas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$69.00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4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$276.00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2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rgbClr val="FFFFFF"/>
                          </a:solidFill>
                        </a:rPr>
                        <a:t>Batería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$214.00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$214.00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2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rgbClr val="FFFFFF"/>
                          </a:solidFill>
                        </a:rPr>
                        <a:t>Motor reductor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$69.00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2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$138.00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2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rgbClr val="FFFFFF"/>
                          </a:solidFill>
                        </a:rPr>
                        <a:t>Motor de pasos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$60.00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$60.00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2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rgbClr val="FFFFFF"/>
                          </a:solidFill>
                        </a:rPr>
                        <a:t>Impresión 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$0.75/min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50 hrs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</a:rPr>
                        <a:t>$2250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2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rgbClr val="FFFFFF"/>
                          </a:solidFill>
                        </a:rPr>
                        <a:t>Puente H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$120.00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</a:rPr>
                        <a:t>$120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708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rgbClr val="FFFFFF"/>
                          </a:solidFill>
                        </a:rPr>
                        <a:t>Cable jumpers(paquete 40)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$35.00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3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</a:rPr>
                        <a:t>$105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1825">
                <a:tc gridSpan="3"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rgbClr val="FFFFFF"/>
                          </a:solidFill>
                        </a:rPr>
                        <a:t>Total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$4,468.00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Áreas de oportunidad y consideraciones a futuro</a:t>
            </a:r>
            <a:endParaRPr/>
          </a:p>
        </p:txBody>
      </p:sp>
      <p:sp>
        <p:nvSpPr>
          <p:cNvPr id="366" name="Google Shape;366;p5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Diseño más robusto de componentes mecánicos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Caracterización precisa de los sensores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Selección de una mejor batería para circuitos de potencia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Instrumentación para más escenarios de navegación 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Descripción de la necesidad</a:t>
            </a:r>
            <a:endParaRPr/>
          </a:p>
        </p:txBody>
      </p:sp>
      <p:sp>
        <p:nvSpPr>
          <p:cNvPr id="174" name="Google Shape;174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Mayor participación de la comunidad académica/científica en la competencia.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Problema</a:t>
            </a:r>
            <a:endParaRPr sz="2400" b="1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El elevado costo del vehículo así como la falta de disponibilidad de información para recrear el vehículo.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Objetivo</a:t>
            </a:r>
            <a:endParaRPr b="1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Crear modelos que puedan competir en las tres pruebas, con un precio más accesible para las instituciones educativas y de investigación, y un repositorio de documentos para la fácil construcción y puesta en marcha del vehículo.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0"/>
          <p:cNvSpPr txBox="1"/>
          <p:nvPr/>
        </p:nvSpPr>
        <p:spPr>
          <a:xfrm>
            <a:off x="474029" y="1831653"/>
            <a:ext cx="888000" cy="30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Cámara </a:t>
            </a:r>
            <a:endParaRPr/>
          </a:p>
        </p:txBody>
      </p:sp>
      <p:sp>
        <p:nvSpPr>
          <p:cNvPr id="180" name="Google Shape;180;p40"/>
          <p:cNvSpPr txBox="1"/>
          <p:nvPr/>
        </p:nvSpPr>
        <p:spPr>
          <a:xfrm>
            <a:off x="1893337" y="1831655"/>
            <a:ext cx="2108700" cy="30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Python</a:t>
            </a:r>
            <a:r>
              <a:rPr lang="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181" name="Google Shape;181;p40"/>
          <p:cNvSpPr txBox="1"/>
          <p:nvPr/>
        </p:nvSpPr>
        <p:spPr>
          <a:xfrm>
            <a:off x="2068341" y="2139432"/>
            <a:ext cx="1754400" cy="30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I.A</a:t>
            </a:r>
            <a:endParaRPr/>
          </a:p>
        </p:txBody>
      </p:sp>
      <p:sp>
        <p:nvSpPr>
          <p:cNvPr id="182" name="Google Shape;182;p40"/>
          <p:cNvSpPr txBox="1"/>
          <p:nvPr/>
        </p:nvSpPr>
        <p:spPr>
          <a:xfrm>
            <a:off x="4670443" y="2139432"/>
            <a:ext cx="1671300" cy="30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Arduino </a:t>
            </a:r>
            <a:endParaRPr/>
          </a:p>
        </p:txBody>
      </p:sp>
      <p:sp>
        <p:nvSpPr>
          <p:cNvPr id="183" name="Google Shape;183;p40"/>
          <p:cNvSpPr txBox="1"/>
          <p:nvPr/>
        </p:nvSpPr>
        <p:spPr>
          <a:xfrm>
            <a:off x="7144573" y="1523876"/>
            <a:ext cx="1680000" cy="30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Dirección </a:t>
            </a:r>
            <a:endParaRPr/>
          </a:p>
        </p:txBody>
      </p:sp>
      <p:sp>
        <p:nvSpPr>
          <p:cNvPr id="184" name="Google Shape;184;p40"/>
          <p:cNvSpPr txBox="1"/>
          <p:nvPr/>
        </p:nvSpPr>
        <p:spPr>
          <a:xfrm>
            <a:off x="7144573" y="2139432"/>
            <a:ext cx="1680000" cy="30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Aceleración  </a:t>
            </a:r>
            <a:endParaRPr/>
          </a:p>
        </p:txBody>
      </p:sp>
      <p:sp>
        <p:nvSpPr>
          <p:cNvPr id="185" name="Google Shape;185;p40"/>
          <p:cNvSpPr txBox="1"/>
          <p:nvPr/>
        </p:nvSpPr>
        <p:spPr>
          <a:xfrm>
            <a:off x="7144573" y="2696292"/>
            <a:ext cx="1680000" cy="307800"/>
          </a:xfrm>
          <a:prstGeom prst="rect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LIDAR-</a:t>
            </a:r>
            <a:r>
              <a:rPr lang="es" sz="14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UDEM</a:t>
            </a:r>
            <a:r>
              <a:rPr lang="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cxnSp>
        <p:nvCxnSpPr>
          <p:cNvPr id="186" name="Google Shape;186;p40"/>
          <p:cNvCxnSpPr>
            <a:stCxn id="182" idx="0"/>
            <a:endCxn id="183" idx="1"/>
          </p:cNvCxnSpPr>
          <p:nvPr/>
        </p:nvCxnSpPr>
        <p:spPr>
          <a:xfrm rot="-5400000">
            <a:off x="6094543" y="1089282"/>
            <a:ext cx="461700" cy="1638600"/>
          </a:xfrm>
          <a:prstGeom prst="bentConnector2">
            <a:avLst/>
          </a:prstGeom>
          <a:noFill/>
          <a:ln w="9525" cap="flat" cmpd="sng">
            <a:solidFill>
              <a:srgbClr val="C5C5C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87" name="Google Shape;187;p40"/>
          <p:cNvCxnSpPr>
            <a:stCxn id="182" idx="3"/>
            <a:endCxn id="184" idx="1"/>
          </p:cNvCxnSpPr>
          <p:nvPr/>
        </p:nvCxnSpPr>
        <p:spPr>
          <a:xfrm>
            <a:off x="6341743" y="2293332"/>
            <a:ext cx="802800" cy="0"/>
          </a:xfrm>
          <a:prstGeom prst="straightConnector1">
            <a:avLst/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88" name="Google Shape;188;p40"/>
          <p:cNvCxnSpPr>
            <a:stCxn id="185" idx="1"/>
            <a:endCxn id="182" idx="2"/>
          </p:cNvCxnSpPr>
          <p:nvPr/>
        </p:nvCxnSpPr>
        <p:spPr>
          <a:xfrm rot="10800000">
            <a:off x="5505973" y="2447292"/>
            <a:ext cx="1638600" cy="402900"/>
          </a:xfrm>
          <a:prstGeom prst="bentConnector2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89" name="Google Shape;189;p40"/>
          <p:cNvSpPr txBox="1"/>
          <p:nvPr/>
        </p:nvSpPr>
        <p:spPr>
          <a:xfrm>
            <a:off x="5956728" y="1315965"/>
            <a:ext cx="662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PWM</a:t>
            </a:r>
            <a:endParaRPr/>
          </a:p>
        </p:txBody>
      </p:sp>
      <p:cxnSp>
        <p:nvCxnSpPr>
          <p:cNvPr id="190" name="Google Shape;190;p40"/>
          <p:cNvCxnSpPr>
            <a:stCxn id="181" idx="3"/>
            <a:endCxn id="182" idx="1"/>
          </p:cNvCxnSpPr>
          <p:nvPr/>
        </p:nvCxnSpPr>
        <p:spPr>
          <a:xfrm>
            <a:off x="3822741" y="2293332"/>
            <a:ext cx="847800" cy="0"/>
          </a:xfrm>
          <a:prstGeom prst="straightConnector1">
            <a:avLst/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91" name="Google Shape;191;p40"/>
          <p:cNvCxnSpPr>
            <a:stCxn id="179" idx="3"/>
            <a:endCxn id="180" idx="1"/>
          </p:cNvCxnSpPr>
          <p:nvPr/>
        </p:nvCxnSpPr>
        <p:spPr>
          <a:xfrm>
            <a:off x="1362029" y="1985553"/>
            <a:ext cx="531300" cy="0"/>
          </a:xfrm>
          <a:prstGeom prst="straightConnector1">
            <a:avLst/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92" name="Google Shape;192;p40"/>
          <p:cNvSpPr txBox="1"/>
          <p:nvPr/>
        </p:nvSpPr>
        <p:spPr>
          <a:xfrm>
            <a:off x="1377915" y="1754421"/>
            <a:ext cx="531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USB</a:t>
            </a:r>
            <a:endParaRPr/>
          </a:p>
        </p:txBody>
      </p:sp>
      <p:sp>
        <p:nvSpPr>
          <p:cNvPr id="193" name="Google Shape;193;p40"/>
          <p:cNvSpPr txBox="1"/>
          <p:nvPr/>
        </p:nvSpPr>
        <p:spPr>
          <a:xfrm>
            <a:off x="3957574" y="2040610"/>
            <a:ext cx="56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USB</a:t>
            </a:r>
            <a:endParaRPr/>
          </a:p>
        </p:txBody>
      </p:sp>
      <p:sp>
        <p:nvSpPr>
          <p:cNvPr id="194" name="Google Shape;194;p40"/>
          <p:cNvSpPr txBox="1"/>
          <p:nvPr/>
        </p:nvSpPr>
        <p:spPr>
          <a:xfrm>
            <a:off x="3957574" y="2280129"/>
            <a:ext cx="620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Serial</a:t>
            </a:r>
            <a:endParaRPr/>
          </a:p>
        </p:txBody>
      </p:sp>
      <p:sp>
        <p:nvSpPr>
          <p:cNvPr id="195" name="Google Shape;195;p40"/>
          <p:cNvSpPr txBox="1"/>
          <p:nvPr/>
        </p:nvSpPr>
        <p:spPr>
          <a:xfrm>
            <a:off x="6424877" y="1885675"/>
            <a:ext cx="802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s">
                <a:solidFill>
                  <a:schemeClr val="dk1"/>
                </a:solidFill>
              </a:rPr>
              <a:t>WM</a:t>
            </a:r>
            <a:endParaRPr/>
          </a:p>
        </p:txBody>
      </p:sp>
      <p:sp>
        <p:nvSpPr>
          <p:cNvPr id="196" name="Google Shape;196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Descripción Inicial del proyecto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1"/>
          <p:cNvSpPr txBox="1"/>
          <p:nvPr/>
        </p:nvSpPr>
        <p:spPr>
          <a:xfrm>
            <a:off x="474029" y="1831653"/>
            <a:ext cx="888000" cy="30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Cámara </a:t>
            </a:r>
            <a:endParaRPr/>
          </a:p>
        </p:txBody>
      </p:sp>
      <p:sp>
        <p:nvSpPr>
          <p:cNvPr id="202" name="Google Shape;202;p41"/>
          <p:cNvSpPr txBox="1"/>
          <p:nvPr/>
        </p:nvSpPr>
        <p:spPr>
          <a:xfrm>
            <a:off x="1893337" y="1831655"/>
            <a:ext cx="2108700" cy="30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Python</a:t>
            </a:r>
            <a:r>
              <a:rPr lang="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03" name="Google Shape;203;p41"/>
          <p:cNvSpPr txBox="1"/>
          <p:nvPr/>
        </p:nvSpPr>
        <p:spPr>
          <a:xfrm>
            <a:off x="2068341" y="2139432"/>
            <a:ext cx="1754400" cy="30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I.A</a:t>
            </a:r>
            <a:endParaRPr/>
          </a:p>
        </p:txBody>
      </p:sp>
      <p:sp>
        <p:nvSpPr>
          <p:cNvPr id="204" name="Google Shape;204;p41"/>
          <p:cNvSpPr txBox="1"/>
          <p:nvPr/>
        </p:nvSpPr>
        <p:spPr>
          <a:xfrm>
            <a:off x="6950123" y="1216001"/>
            <a:ext cx="1680000" cy="30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Dirección </a:t>
            </a:r>
            <a:endParaRPr/>
          </a:p>
        </p:txBody>
      </p:sp>
      <p:sp>
        <p:nvSpPr>
          <p:cNvPr id="205" name="Google Shape;205;p41"/>
          <p:cNvSpPr txBox="1"/>
          <p:nvPr/>
        </p:nvSpPr>
        <p:spPr>
          <a:xfrm>
            <a:off x="6950123" y="1831657"/>
            <a:ext cx="1680000" cy="30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Aceleración  </a:t>
            </a:r>
            <a:endParaRPr/>
          </a:p>
        </p:txBody>
      </p:sp>
      <p:sp>
        <p:nvSpPr>
          <p:cNvPr id="206" name="Google Shape;206;p41"/>
          <p:cNvSpPr txBox="1"/>
          <p:nvPr/>
        </p:nvSpPr>
        <p:spPr>
          <a:xfrm>
            <a:off x="7144523" y="2696292"/>
            <a:ext cx="1680000" cy="307800"/>
          </a:xfrm>
          <a:prstGeom prst="rect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Sonar</a:t>
            </a:r>
            <a:r>
              <a:rPr lang="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s" sz="14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UDEM</a:t>
            </a:r>
            <a:r>
              <a:rPr lang="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cxnSp>
        <p:nvCxnSpPr>
          <p:cNvPr id="207" name="Google Shape;207;p41"/>
          <p:cNvCxnSpPr>
            <a:stCxn id="202" idx="3"/>
            <a:endCxn id="204" idx="1"/>
          </p:cNvCxnSpPr>
          <p:nvPr/>
        </p:nvCxnSpPr>
        <p:spPr>
          <a:xfrm rot="10800000" flipH="1">
            <a:off x="4002037" y="1369955"/>
            <a:ext cx="2948100" cy="615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C5C5C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08" name="Google Shape;208;p41"/>
          <p:cNvCxnSpPr/>
          <p:nvPr/>
        </p:nvCxnSpPr>
        <p:spPr>
          <a:xfrm>
            <a:off x="5498725" y="1982100"/>
            <a:ext cx="1451400" cy="6900"/>
          </a:xfrm>
          <a:prstGeom prst="straightConnector1">
            <a:avLst/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09" name="Google Shape;209;p41"/>
          <p:cNvCxnSpPr>
            <a:endCxn id="202" idx="3"/>
          </p:cNvCxnSpPr>
          <p:nvPr/>
        </p:nvCxnSpPr>
        <p:spPr>
          <a:xfrm rot="10800000">
            <a:off x="4002037" y="1985555"/>
            <a:ext cx="3142500" cy="909000"/>
          </a:xfrm>
          <a:prstGeom prst="bentConnector3">
            <a:avLst>
              <a:gd name="adj1" fmla="val 57194"/>
            </a:avLst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10" name="Google Shape;210;p41"/>
          <p:cNvSpPr txBox="1"/>
          <p:nvPr/>
        </p:nvSpPr>
        <p:spPr>
          <a:xfrm>
            <a:off x="5893078" y="709915"/>
            <a:ext cx="662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PWM</a:t>
            </a:r>
            <a:endParaRPr/>
          </a:p>
        </p:txBody>
      </p:sp>
      <p:cxnSp>
        <p:nvCxnSpPr>
          <p:cNvPr id="211" name="Google Shape;211;p41"/>
          <p:cNvCxnSpPr>
            <a:stCxn id="201" idx="3"/>
            <a:endCxn id="202" idx="1"/>
          </p:cNvCxnSpPr>
          <p:nvPr/>
        </p:nvCxnSpPr>
        <p:spPr>
          <a:xfrm>
            <a:off x="1362029" y="1985553"/>
            <a:ext cx="531300" cy="0"/>
          </a:xfrm>
          <a:prstGeom prst="straightConnector1">
            <a:avLst/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12" name="Google Shape;212;p41"/>
          <p:cNvSpPr txBox="1"/>
          <p:nvPr/>
        </p:nvSpPr>
        <p:spPr>
          <a:xfrm>
            <a:off x="1377915" y="1754421"/>
            <a:ext cx="531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USB</a:t>
            </a:r>
            <a:endParaRPr/>
          </a:p>
        </p:txBody>
      </p:sp>
      <p:sp>
        <p:nvSpPr>
          <p:cNvPr id="213" name="Google Shape;213;p41"/>
          <p:cNvSpPr txBox="1"/>
          <p:nvPr/>
        </p:nvSpPr>
        <p:spPr>
          <a:xfrm>
            <a:off x="5823027" y="1523850"/>
            <a:ext cx="802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s">
                <a:solidFill>
                  <a:schemeClr val="dk1"/>
                </a:solidFill>
              </a:rPr>
              <a:t>WM</a:t>
            </a:r>
            <a:endParaRPr/>
          </a:p>
        </p:txBody>
      </p:sp>
      <p:sp>
        <p:nvSpPr>
          <p:cNvPr id="214" name="Google Shape;214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Descripción del proyecto actualizada</a:t>
            </a:r>
            <a:endParaRPr/>
          </a:p>
        </p:txBody>
      </p:sp>
      <p:sp>
        <p:nvSpPr>
          <p:cNvPr id="215" name="Google Shape;215;p41"/>
          <p:cNvSpPr txBox="1"/>
          <p:nvPr/>
        </p:nvSpPr>
        <p:spPr>
          <a:xfrm>
            <a:off x="6708550" y="3356300"/>
            <a:ext cx="2268900" cy="307800"/>
          </a:xfrm>
          <a:prstGeom prst="rect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Arreglo de Sensores IR</a:t>
            </a:r>
            <a:r>
              <a:rPr lang="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cxnSp>
        <p:nvCxnSpPr>
          <p:cNvPr id="216" name="Google Shape;216;p41"/>
          <p:cNvCxnSpPr>
            <a:stCxn id="215" idx="1"/>
          </p:cNvCxnSpPr>
          <p:nvPr/>
        </p:nvCxnSpPr>
        <p:spPr>
          <a:xfrm rot="10800000">
            <a:off x="4001950" y="1982000"/>
            <a:ext cx="2706600" cy="1528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Resultados </a:t>
            </a:r>
            <a:endParaRPr/>
          </a:p>
        </p:txBody>
      </p:sp>
      <p:sp>
        <p:nvSpPr>
          <p:cNvPr id="222" name="Google Shape;222;p4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Nuevo diseño e impresión en 3D de chasis y complementos.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Diseño e impresión de bases para sensores.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Planteamiento de escenarios de un estacionamiento en paralelo para posicionamiento de sensores.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Lectura y despliegue de datos en tiempo real a través de Wi-Fi.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Detección de obstáculos.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3"/>
          <p:cNvSpPr txBox="1">
            <a:spLocks noGrp="1"/>
          </p:cNvSpPr>
          <p:nvPr>
            <p:ph type="title"/>
          </p:nvPr>
        </p:nvSpPr>
        <p:spPr>
          <a:xfrm>
            <a:off x="255513" y="281150"/>
            <a:ext cx="3439800" cy="55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Chasis inicial vs. Prototipo</a:t>
            </a:r>
            <a:endParaRPr sz="2400"/>
          </a:p>
        </p:txBody>
      </p:sp>
      <p:pic>
        <p:nvPicPr>
          <p:cNvPr id="228" name="Google Shape;22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643413" y="393338"/>
            <a:ext cx="2664024" cy="3552026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43"/>
          <p:cNvSpPr/>
          <p:nvPr/>
        </p:nvSpPr>
        <p:spPr>
          <a:xfrm>
            <a:off x="3919400" y="2122525"/>
            <a:ext cx="336900" cy="325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0" name="Google Shape;230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4800" y="767025"/>
            <a:ext cx="3727926" cy="2804682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43"/>
          <p:cNvSpPr txBox="1"/>
          <p:nvPr/>
        </p:nvSpPr>
        <p:spPr>
          <a:xfrm>
            <a:off x="199425" y="3638825"/>
            <a:ext cx="4360800" cy="12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rage"/>
              <a:buChar char="●"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Asimétrico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rage"/>
              <a:buChar char="●"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Difícil de replicar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rage"/>
              <a:buChar char="●"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Dimensiones incorrectas para concurso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rage"/>
              <a:buChar char="●"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Entrada de controlador basado totalmente en la cámara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2" name="Google Shape;232;p43"/>
          <p:cNvSpPr txBox="1"/>
          <p:nvPr/>
        </p:nvSpPr>
        <p:spPr>
          <a:xfrm>
            <a:off x="5206850" y="3725200"/>
            <a:ext cx="3532800" cy="9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rage"/>
              <a:buChar char="●"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Replicable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rage"/>
              <a:buChar char="●"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Facilidad de ensamblar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rage"/>
              <a:buChar char="●"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Medidas consistentes 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4"/>
          <p:cNvSpPr txBox="1">
            <a:spLocks noGrp="1"/>
          </p:cNvSpPr>
          <p:nvPr>
            <p:ph type="body" idx="1"/>
          </p:nvPr>
        </p:nvSpPr>
        <p:spPr>
          <a:xfrm>
            <a:off x="427575" y="3584075"/>
            <a:ext cx="3341400" cy="12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s" sz="1600">
                <a:solidFill>
                  <a:srgbClr val="FFFFFF"/>
                </a:solidFill>
              </a:rPr>
              <a:t>Reducción de piezas modulares </a:t>
            </a:r>
            <a:endParaRPr sz="1600">
              <a:solidFill>
                <a:srgbClr val="FFFFFF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s" sz="1600">
                <a:solidFill>
                  <a:srgbClr val="FFFFFF"/>
                </a:solidFill>
              </a:rPr>
              <a:t>Optimización de espacios </a:t>
            </a:r>
            <a:endParaRPr sz="1600">
              <a:solidFill>
                <a:srgbClr val="FFFFFF"/>
              </a:solidFill>
            </a:endParaRPr>
          </a:p>
        </p:txBody>
      </p:sp>
      <p:pic>
        <p:nvPicPr>
          <p:cNvPr id="238" name="Google Shape;23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675" y="397750"/>
            <a:ext cx="3898400" cy="3040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1200" y="397750"/>
            <a:ext cx="4380276" cy="258272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44"/>
          <p:cNvSpPr txBox="1"/>
          <p:nvPr/>
        </p:nvSpPr>
        <p:spPr>
          <a:xfrm>
            <a:off x="4572000" y="3244550"/>
            <a:ext cx="4218600" cy="14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rage"/>
              <a:buChar char="●"/>
            </a:pPr>
            <a:r>
              <a:rPr lang="es" sz="1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Integración de soportes para motores </a:t>
            </a:r>
            <a:endParaRPr sz="1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rage"/>
              <a:buChar char="●"/>
            </a:pPr>
            <a:r>
              <a:rPr lang="es" sz="1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Colocación de ranuras para cables eléctricos</a:t>
            </a:r>
            <a:endParaRPr sz="1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rage"/>
              <a:buChar char="●"/>
            </a:pPr>
            <a:r>
              <a:rPr lang="es" sz="1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Posicionamiento de agujeros para sujeción de sensores </a:t>
            </a:r>
            <a:endParaRPr sz="1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44"/>
          <p:cNvSpPr/>
          <p:nvPr/>
        </p:nvSpPr>
        <p:spPr>
          <a:xfrm>
            <a:off x="6690325" y="1106675"/>
            <a:ext cx="792300" cy="7671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44"/>
          <p:cNvSpPr/>
          <p:nvPr/>
        </p:nvSpPr>
        <p:spPr>
          <a:xfrm>
            <a:off x="5610275" y="2013600"/>
            <a:ext cx="517200" cy="4905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44"/>
          <p:cNvSpPr/>
          <p:nvPr/>
        </p:nvSpPr>
        <p:spPr>
          <a:xfrm>
            <a:off x="2516675" y="1484384"/>
            <a:ext cx="1176900" cy="13200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5"/>
          <p:cNvSpPr txBox="1">
            <a:spLocks noGrp="1"/>
          </p:cNvSpPr>
          <p:nvPr>
            <p:ph type="body" idx="1"/>
          </p:nvPr>
        </p:nvSpPr>
        <p:spPr>
          <a:xfrm>
            <a:off x="389850" y="3458350"/>
            <a:ext cx="4238100" cy="12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s">
                <a:solidFill>
                  <a:srgbClr val="FFFFFF"/>
                </a:solidFill>
              </a:rPr>
              <a:t>Soportes estructurales para aumentar resistencia a fractura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49" name="Google Shape;24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300" y="443125"/>
            <a:ext cx="4606426" cy="239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45"/>
          <p:cNvSpPr txBox="1"/>
          <p:nvPr/>
        </p:nvSpPr>
        <p:spPr>
          <a:xfrm flipH="1">
            <a:off x="2210413" y="1810925"/>
            <a:ext cx="616200" cy="3018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51" name="Google Shape;251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7900" y="422925"/>
            <a:ext cx="3665449" cy="4297649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45"/>
          <p:cNvSpPr txBox="1"/>
          <p:nvPr/>
        </p:nvSpPr>
        <p:spPr>
          <a:xfrm rot="5400000" flipH="1">
            <a:off x="7405713" y="2269925"/>
            <a:ext cx="616200" cy="3018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53" name="Google Shape;253;p45"/>
          <p:cNvSpPr txBox="1"/>
          <p:nvPr/>
        </p:nvSpPr>
        <p:spPr>
          <a:xfrm rot="5400000" flipH="1">
            <a:off x="5772338" y="2502600"/>
            <a:ext cx="616200" cy="3018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54" name="Google Shape;254;p45"/>
          <p:cNvSpPr txBox="1"/>
          <p:nvPr/>
        </p:nvSpPr>
        <p:spPr>
          <a:xfrm rot="-247879" flipH="1">
            <a:off x="6712478" y="2922081"/>
            <a:ext cx="616301" cy="301674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495</Words>
  <Application>Microsoft Office PowerPoint</Application>
  <PresentationFormat>Presentación en pantalla (16:9)</PresentationFormat>
  <Paragraphs>156</Paragraphs>
  <Slides>22</Slides>
  <Notes>22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22</vt:i4>
      </vt:variant>
    </vt:vector>
  </HeadingPairs>
  <TitlesOfParts>
    <vt:vector size="29" baseType="lpstr">
      <vt:lpstr>Calibri</vt:lpstr>
      <vt:lpstr>Arial</vt:lpstr>
      <vt:lpstr>Oswald</vt:lpstr>
      <vt:lpstr>Average</vt:lpstr>
      <vt:lpstr>Simple Light</vt:lpstr>
      <vt:lpstr>Slate</vt:lpstr>
      <vt:lpstr>Slate</vt:lpstr>
      <vt:lpstr>Instrumentación, Optimización Estructural y Fabricación de vehículo con capacidades de autonomía a escala de bajo costo.</vt:lpstr>
      <vt:lpstr>Contexto</vt:lpstr>
      <vt:lpstr>Descripción de la necesidad</vt:lpstr>
      <vt:lpstr>Descripción Inicial del proyecto</vt:lpstr>
      <vt:lpstr>Descripción del proyecto actualizada</vt:lpstr>
      <vt:lpstr>Resultados </vt:lpstr>
      <vt:lpstr>Chasis inicial vs. Prototipo</vt:lpstr>
      <vt:lpstr>Presentación de PowerPoint</vt:lpstr>
      <vt:lpstr>Presentación de PowerPoint</vt:lpstr>
      <vt:lpstr>Bases para sensores </vt:lpstr>
      <vt:lpstr>Dirección inicial vs. Prototipo</vt:lpstr>
      <vt:lpstr>Modelo inicial vs. Prototipo </vt:lpstr>
      <vt:lpstr>CAD Completo </vt:lpstr>
      <vt:lpstr>Estacionamiento Paralelo</vt:lpstr>
      <vt:lpstr>Posicionamiento de sensores </vt:lpstr>
      <vt:lpstr>Presentación de PowerPoint</vt:lpstr>
      <vt:lpstr>Lectura y despliegue de información en tiempo real</vt:lpstr>
      <vt:lpstr>Área de sensor ultrasónico</vt:lpstr>
      <vt:lpstr>Detección de obstáculos</vt:lpstr>
      <vt:lpstr>Punto ciego</vt:lpstr>
      <vt:lpstr>Presentación de PowerPoint</vt:lpstr>
      <vt:lpstr>Áreas de oportunidad y consideraciones a futuro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Instrumentación, Optimización Estructural y Fabricación de vehículo con capacidades de autonomía a escala de bajo costo.</dc:title>
  <cp:lastModifiedBy>Carlos Arizpe</cp:lastModifiedBy>
  <cp:revision>1</cp:revision>
  <dcterms:modified xsi:type="dcterms:W3CDTF">2019-05-27T19:53:32Z</dcterms:modified>
</cp:coreProperties>
</file>